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3"/>
  </p:notesMasterIdLst>
  <p:sldIdLst>
    <p:sldId id="256" r:id="rId2"/>
  </p:sldIdLst>
  <p:sldSz cx="21383625" cy="32075438"/>
  <p:notesSz cx="6858000" cy="9144000"/>
  <p:embeddedFontLst>
    <p:embeddedFont>
      <p:font typeface="Garamond" panose="02020404030301010803" pitchFamily="18" charset="0"/>
      <p:regular r:id="rId4"/>
      <p:bold r:id="rId5"/>
      <p:italic r:id="rId6"/>
      <p:boldItalic r:id="rId7"/>
    </p:embeddedFont>
    <p:embeddedFont>
      <p:font typeface="Trebuchet MS" panose="020B0603020202020204" pitchFamily="34" charset="0"/>
      <p:regular r:id="rId8"/>
      <p:bold r:id="rId9"/>
      <p:italic r:id="rId10"/>
      <p:boldItalic r:id="rId1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2" roundtripDataSignature="AMtx7miRfiiJaRsaE+1NNdXO0HjHPto6R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25" d="100"/>
          <a:sy n="25" d="100"/>
        </p:scale>
        <p:origin x="1496" y="-3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5.fntdata"/><Relationship Id="rId13" Type="http://schemas.openxmlformats.org/officeDocument/2006/relationships/presProps" Target="presProps.xml"/><Relationship Id="rId3" Type="http://schemas.openxmlformats.org/officeDocument/2006/relationships/notesMaster" Target="notesMasters/notesMaster1.xml"/><Relationship Id="rId7" Type="http://schemas.openxmlformats.org/officeDocument/2006/relationships/font" Target="fonts/font4.fntdata"/><Relationship Id="rId12" Type="http://customschemas.google.com/relationships/presentationmetadata" Target="metadata"/><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font" Target="fonts/font3.fntdata"/><Relationship Id="rId11" Type="http://schemas.openxmlformats.org/officeDocument/2006/relationships/font" Target="fonts/font8.fntdata"/><Relationship Id="rId5" Type="http://schemas.openxmlformats.org/officeDocument/2006/relationships/font" Target="fonts/font2.fntdata"/><Relationship Id="rId15" Type="http://schemas.openxmlformats.org/officeDocument/2006/relationships/theme" Target="theme/theme1.xml"/><Relationship Id="rId10" Type="http://schemas.openxmlformats.org/officeDocument/2006/relationships/font" Target="fonts/font7.fntdata"/><Relationship Id="rId4" Type="http://schemas.openxmlformats.org/officeDocument/2006/relationships/font" Target="fonts/font1.fntdata"/><Relationship Id="rId9" Type="http://schemas.openxmlformats.org/officeDocument/2006/relationships/font" Target="fonts/font6.fntdata"/><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
        <p:cNvGrpSpPr/>
        <p:nvPr/>
      </p:nvGrpSpPr>
      <p:grpSpPr>
        <a:xfrm>
          <a:off x="0" y="0"/>
          <a:ext cx="0" cy="0"/>
          <a:chOff x="0" y="0"/>
          <a:chExt cx="0" cy="0"/>
        </a:xfrm>
      </p:grpSpPr>
      <p:sp>
        <p:nvSpPr>
          <p:cNvPr id="10" name="Google Shape;10;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 name="Google Shape;11;p1:notes"/>
          <p:cNvSpPr>
            <a:spLocks noGrp="1" noRot="1" noChangeAspect="1"/>
          </p:cNvSpPr>
          <p:nvPr>
            <p:ph type="sldImg" idx="2"/>
          </p:nvPr>
        </p:nvSpPr>
        <p:spPr>
          <a:xfrm>
            <a:off x="2286000" y="685800"/>
            <a:ext cx="228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7"/>
        <p:cNvGrpSpPr/>
        <p:nvPr/>
      </p:nvGrpSpPr>
      <p:grpSpPr>
        <a:xfrm>
          <a:off x="0" y="0"/>
          <a:ext cx="0" cy="0"/>
          <a:chOff x="0" y="0"/>
          <a:chExt cx="0" cy="0"/>
        </a:xfrm>
      </p:grpSpPr>
      <p:sp>
        <p:nvSpPr>
          <p:cNvPr id="8" name="Google Shape;8;p4"/>
          <p:cNvSpPr txBox="1">
            <a:spLocks noGrp="1"/>
          </p:cNvSpPr>
          <p:nvPr>
            <p:ph type="title"/>
          </p:nvPr>
        </p:nvSpPr>
        <p:spPr>
          <a:xfrm>
            <a:off x="1470124" y="1707141"/>
            <a:ext cx="18443377" cy="1540497"/>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10290"/>
              <a:buFont typeface="Garamond"/>
              <a:buNone/>
              <a:defRPr sz="10290" b="0" i="0" u="none" strike="noStrike" cap="none">
                <a:solidFill>
                  <a:schemeClr val="dk1"/>
                </a:solidFill>
                <a:latin typeface="Garamond"/>
                <a:ea typeface="Garamond"/>
                <a:cs typeface="Garamond"/>
                <a:sym typeface="Garamond"/>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3"/>
          <p:cNvSpPr/>
          <p:nvPr/>
        </p:nvSpPr>
        <p:spPr>
          <a:xfrm flipH="1">
            <a:off x="398184" y="518900"/>
            <a:ext cx="20587257" cy="29255171"/>
          </a:xfrm>
          <a:prstGeom prst="round2DiagRect">
            <a:avLst>
              <a:gd name="adj1" fmla="val 16667"/>
              <a:gd name="adj2" fmla="val 0"/>
            </a:avLst>
          </a:prstGeom>
          <a:solidFill>
            <a:srgbClr val="F2F2F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5733" b="0" i="0" u="none" strike="noStrike" cap="none">
              <a:solidFill>
                <a:schemeClr val="lt1"/>
              </a:solidFill>
              <a:latin typeface="Trebuchet MS"/>
              <a:ea typeface="Trebuchet MS"/>
              <a:cs typeface="Trebuchet MS"/>
              <a:sym typeface="Trebuchet MS"/>
            </a:endParaRPr>
          </a:p>
        </p:txBody>
      </p:sp>
    </p:spTree>
  </p:cSld>
  <p:clrMap bg1="lt1" tx1="dk1" bg2="dk2" tx2="lt2" accent1="accent1" accent2="accent2" accent3="accent3" accent4="accent4" accent5="accent5" accent6="accent6" hlink="hlink" folHlink="folHlink"/>
  <p:sldLayoutIdLst>
    <p:sldLayoutId id="2147483649"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g"/><Relationship Id="rId3" Type="http://schemas.openxmlformats.org/officeDocument/2006/relationships/image" Target="../media/image1.png"/><Relationship Id="rId7" Type="http://schemas.openxmlformats.org/officeDocument/2006/relationships/image" Target="../media/image5.jp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image" Target="../media/image7.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2"/>
        <p:cNvGrpSpPr/>
        <p:nvPr/>
      </p:nvGrpSpPr>
      <p:grpSpPr>
        <a:xfrm>
          <a:off x="0" y="0"/>
          <a:ext cx="0" cy="0"/>
          <a:chOff x="0" y="0"/>
          <a:chExt cx="0" cy="0"/>
        </a:xfrm>
      </p:grpSpPr>
      <p:pic>
        <p:nvPicPr>
          <p:cNvPr id="13" name="Google Shape;13;p1" descr="Link"/>
          <p:cNvPicPr preferRelativeResize="0"/>
          <p:nvPr/>
        </p:nvPicPr>
        <p:blipFill rotWithShape="1">
          <a:blip r:embed="rId3">
            <a:alphaModFix/>
          </a:blip>
          <a:srcRect/>
          <a:stretch/>
        </p:blipFill>
        <p:spPr>
          <a:xfrm>
            <a:off x="14447911" y="28177539"/>
            <a:ext cx="293241" cy="293241"/>
          </a:xfrm>
          <a:prstGeom prst="rect">
            <a:avLst/>
          </a:prstGeom>
          <a:noFill/>
          <a:ln>
            <a:noFill/>
          </a:ln>
        </p:spPr>
      </p:pic>
      <p:sp>
        <p:nvSpPr>
          <p:cNvPr id="14" name="Google Shape;14;p1"/>
          <p:cNvSpPr txBox="1"/>
          <p:nvPr/>
        </p:nvSpPr>
        <p:spPr>
          <a:xfrm>
            <a:off x="14931070" y="28139961"/>
            <a:ext cx="5792400" cy="337200"/>
          </a:xfrm>
          <a:prstGeom prst="rect">
            <a:avLst/>
          </a:prstGeom>
          <a:noFill/>
          <a:ln>
            <a:noFill/>
          </a:ln>
        </p:spPr>
        <p:txBody>
          <a:bodyPr spcFirstLastPara="1" wrap="square" lIns="0" tIns="0" rIns="0" bIns="0" anchor="ctr" anchorCtr="0">
            <a:noAutofit/>
          </a:bodyPr>
          <a:lstStyle/>
          <a:p>
            <a:pPr marL="0" marR="0" lvl="0" indent="0" algn="l" rtl="0">
              <a:spcBef>
                <a:spcPts val="0"/>
              </a:spcBef>
              <a:spcAft>
                <a:spcPts val="0"/>
              </a:spcAft>
              <a:buNone/>
            </a:pPr>
            <a:r>
              <a:rPr lang="en-ZA" sz="2105">
                <a:solidFill>
                  <a:schemeClr val="dk1"/>
                </a:solidFill>
                <a:latin typeface="Trebuchet MS"/>
                <a:ea typeface="Trebuchet MS"/>
                <a:cs typeface="Trebuchet MS"/>
                <a:sym typeface="Trebuchet MS"/>
              </a:rPr>
              <a:t>Nama Mahasiswa</a:t>
            </a:r>
            <a:endParaRPr/>
          </a:p>
        </p:txBody>
      </p:sp>
      <p:pic>
        <p:nvPicPr>
          <p:cNvPr id="15" name="Google Shape;15;p1" descr="Envelope" title="Icon Presenter Email"/>
          <p:cNvPicPr preferRelativeResize="0"/>
          <p:nvPr/>
        </p:nvPicPr>
        <p:blipFill rotWithShape="1">
          <a:blip r:embed="rId4">
            <a:alphaModFix/>
          </a:blip>
          <a:srcRect/>
          <a:stretch/>
        </p:blipFill>
        <p:spPr>
          <a:xfrm>
            <a:off x="14463411" y="28575596"/>
            <a:ext cx="262230" cy="262230"/>
          </a:xfrm>
          <a:prstGeom prst="rect">
            <a:avLst/>
          </a:prstGeom>
          <a:noFill/>
          <a:ln>
            <a:noFill/>
          </a:ln>
        </p:spPr>
      </p:pic>
      <p:sp>
        <p:nvSpPr>
          <p:cNvPr id="16" name="Google Shape;16;p1"/>
          <p:cNvSpPr txBox="1"/>
          <p:nvPr/>
        </p:nvSpPr>
        <p:spPr>
          <a:xfrm>
            <a:off x="14931070" y="28527932"/>
            <a:ext cx="5611500" cy="337200"/>
          </a:xfrm>
          <a:prstGeom prst="rect">
            <a:avLst/>
          </a:prstGeom>
          <a:noFill/>
          <a:ln>
            <a:noFill/>
          </a:ln>
        </p:spPr>
        <p:txBody>
          <a:bodyPr spcFirstLastPara="1" wrap="square" lIns="0" tIns="0" rIns="0" bIns="0" anchor="ctr" anchorCtr="0">
            <a:noAutofit/>
          </a:bodyPr>
          <a:lstStyle/>
          <a:p>
            <a:pPr marL="0" marR="0" lvl="0" indent="0" algn="l" rtl="0">
              <a:spcBef>
                <a:spcPts val="0"/>
              </a:spcBef>
              <a:spcAft>
                <a:spcPts val="0"/>
              </a:spcAft>
              <a:buNone/>
            </a:pPr>
            <a:r>
              <a:rPr lang="en-ZA" sz="2105">
                <a:solidFill>
                  <a:schemeClr val="dk1"/>
                </a:solidFill>
                <a:latin typeface="Trebuchet MS"/>
                <a:ea typeface="Trebuchet MS"/>
                <a:cs typeface="Trebuchet MS"/>
                <a:sym typeface="Trebuchet MS"/>
              </a:rPr>
              <a:t>Nama Dosen Pembimbing</a:t>
            </a:r>
            <a:endParaRPr/>
          </a:p>
        </p:txBody>
      </p:sp>
      <p:pic>
        <p:nvPicPr>
          <p:cNvPr id="17" name="Google Shape;17;p1" descr="Smart Phone" title="Icon - Presenter Phone Number"/>
          <p:cNvPicPr preferRelativeResize="0"/>
          <p:nvPr/>
        </p:nvPicPr>
        <p:blipFill rotWithShape="1">
          <a:blip r:embed="rId5">
            <a:alphaModFix/>
          </a:blip>
          <a:srcRect/>
          <a:stretch/>
        </p:blipFill>
        <p:spPr>
          <a:xfrm>
            <a:off x="14463411" y="28976053"/>
            <a:ext cx="262230" cy="262230"/>
          </a:xfrm>
          <a:prstGeom prst="rect">
            <a:avLst/>
          </a:prstGeom>
          <a:noFill/>
          <a:ln>
            <a:noFill/>
          </a:ln>
        </p:spPr>
      </p:pic>
      <p:sp>
        <p:nvSpPr>
          <p:cNvPr id="18" name="Google Shape;18;p1"/>
          <p:cNvSpPr txBox="1"/>
          <p:nvPr/>
        </p:nvSpPr>
        <p:spPr>
          <a:xfrm>
            <a:off x="14931066" y="28911716"/>
            <a:ext cx="5792400" cy="498600"/>
          </a:xfrm>
          <a:prstGeom prst="rect">
            <a:avLst/>
          </a:prstGeom>
          <a:noFill/>
          <a:ln>
            <a:noFill/>
          </a:ln>
        </p:spPr>
        <p:txBody>
          <a:bodyPr spcFirstLastPara="1" wrap="square" lIns="0" tIns="0" rIns="0" bIns="0" anchor="ctr" anchorCtr="0">
            <a:noAutofit/>
          </a:bodyPr>
          <a:lstStyle/>
          <a:p>
            <a:pPr marL="0" marR="0" lvl="0" indent="0" algn="l" rtl="0">
              <a:spcBef>
                <a:spcPts val="0"/>
              </a:spcBef>
              <a:spcAft>
                <a:spcPts val="0"/>
              </a:spcAft>
              <a:buNone/>
            </a:pPr>
            <a:r>
              <a:rPr lang="en-ZA" sz="2105">
                <a:solidFill>
                  <a:schemeClr val="dk1"/>
                </a:solidFill>
                <a:latin typeface="Trebuchet MS"/>
                <a:ea typeface="Trebuchet MS"/>
                <a:cs typeface="Trebuchet MS"/>
                <a:sym typeface="Trebuchet MS"/>
              </a:rPr>
              <a:t>Email dosen pembimbing</a:t>
            </a:r>
            <a:endParaRPr/>
          </a:p>
        </p:txBody>
      </p:sp>
      <p:cxnSp>
        <p:nvCxnSpPr>
          <p:cNvPr id="19" name="Google Shape;19;p1" descr="Vertical footer divider line"/>
          <p:cNvCxnSpPr/>
          <p:nvPr/>
        </p:nvCxnSpPr>
        <p:spPr>
          <a:xfrm>
            <a:off x="17403955" y="28698609"/>
            <a:ext cx="0" cy="1401000"/>
          </a:xfrm>
          <a:prstGeom prst="straightConnector1">
            <a:avLst/>
          </a:prstGeom>
          <a:noFill/>
          <a:ln w="9525" cap="flat" cmpd="sng">
            <a:solidFill>
              <a:srgbClr val="BFBFBF"/>
            </a:solidFill>
            <a:prstDash val="solid"/>
            <a:miter lim="800000"/>
            <a:headEnd type="none" w="sm" len="sm"/>
            <a:tailEnd type="none" w="sm" len="sm"/>
          </a:ln>
        </p:spPr>
      </p:cxnSp>
      <p:sp>
        <p:nvSpPr>
          <p:cNvPr id="20" name="Google Shape;20;p1"/>
          <p:cNvSpPr txBox="1"/>
          <p:nvPr/>
        </p:nvSpPr>
        <p:spPr>
          <a:xfrm>
            <a:off x="263223" y="737850"/>
            <a:ext cx="12566100" cy="1015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ZA" sz="6000">
                <a:solidFill>
                  <a:schemeClr val="dk1"/>
                </a:solidFill>
                <a:latin typeface="Trebuchet MS"/>
                <a:ea typeface="Trebuchet MS"/>
                <a:cs typeface="Trebuchet MS"/>
                <a:sym typeface="Trebuchet MS"/>
              </a:rPr>
              <a:t>Universitas Muhammadiyah Sidoarjo</a:t>
            </a:r>
            <a:endParaRPr sz="6000">
              <a:solidFill>
                <a:schemeClr val="dk1"/>
              </a:solidFill>
              <a:latin typeface="Trebuchet MS"/>
              <a:ea typeface="Trebuchet MS"/>
              <a:cs typeface="Trebuchet MS"/>
              <a:sym typeface="Trebuchet MS"/>
            </a:endParaRPr>
          </a:p>
        </p:txBody>
      </p:sp>
      <p:pic>
        <p:nvPicPr>
          <p:cNvPr id="21" name="Google Shape;21;p1"/>
          <p:cNvPicPr preferRelativeResize="0"/>
          <p:nvPr/>
        </p:nvPicPr>
        <p:blipFill>
          <a:blip r:embed="rId6">
            <a:alphaModFix/>
          </a:blip>
          <a:stretch>
            <a:fillRect/>
          </a:stretch>
        </p:blipFill>
        <p:spPr>
          <a:xfrm>
            <a:off x="13625075" y="757700"/>
            <a:ext cx="6877050" cy="1438275"/>
          </a:xfrm>
          <a:prstGeom prst="rect">
            <a:avLst/>
          </a:prstGeom>
          <a:noFill/>
          <a:ln>
            <a:noFill/>
          </a:ln>
        </p:spPr>
      </p:pic>
      <p:sp>
        <p:nvSpPr>
          <p:cNvPr id="2" name="Rectangle 1">
            <a:extLst>
              <a:ext uri="{FF2B5EF4-FFF2-40B4-BE49-F238E27FC236}">
                <a16:creationId xmlns:a16="http://schemas.microsoft.com/office/drawing/2014/main" id="{970FF0EC-594F-87F3-29C9-CE716228E364}"/>
              </a:ext>
            </a:extLst>
          </p:cNvPr>
          <p:cNvSpPr/>
          <p:nvPr/>
        </p:nvSpPr>
        <p:spPr>
          <a:xfrm>
            <a:off x="4926012" y="2642674"/>
            <a:ext cx="11531600" cy="1064658"/>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600" dirty="0" err="1"/>
              <a:t>Digitalisasi</a:t>
            </a:r>
            <a:r>
              <a:rPr lang="en-US" sz="3600" dirty="0"/>
              <a:t> </a:t>
            </a:r>
            <a:r>
              <a:rPr lang="en-US" sz="3600" dirty="0" err="1"/>
              <a:t>Ar</a:t>
            </a:r>
            <a:r>
              <a:rPr lang="en-US" sz="3600" dirty="0"/>
              <a:t>-Ramz Bagi </a:t>
            </a:r>
            <a:r>
              <a:rPr lang="en-US" sz="3600" dirty="0" err="1"/>
              <a:t>Difabel</a:t>
            </a:r>
            <a:r>
              <a:rPr lang="en-US" sz="3600" dirty="0"/>
              <a:t> Pada </a:t>
            </a:r>
            <a:r>
              <a:rPr lang="en-US" sz="3600" dirty="0" err="1"/>
              <a:t>Pembelajaran</a:t>
            </a:r>
            <a:r>
              <a:rPr lang="en-US" sz="3600" dirty="0"/>
              <a:t> Kalam Dalam </a:t>
            </a:r>
            <a:r>
              <a:rPr lang="en-US" sz="3600" dirty="0" err="1"/>
              <a:t>Menyambut</a:t>
            </a:r>
            <a:r>
              <a:rPr lang="en-US" sz="3600" dirty="0"/>
              <a:t> Era Society 5.0 </a:t>
            </a:r>
          </a:p>
        </p:txBody>
      </p:sp>
      <p:sp>
        <p:nvSpPr>
          <p:cNvPr id="4" name="Rectangle: Rounded Corners 3">
            <a:extLst>
              <a:ext uri="{FF2B5EF4-FFF2-40B4-BE49-F238E27FC236}">
                <a16:creationId xmlns:a16="http://schemas.microsoft.com/office/drawing/2014/main" id="{22011135-748B-830A-2DF3-569694353396}"/>
              </a:ext>
            </a:extLst>
          </p:cNvPr>
          <p:cNvSpPr/>
          <p:nvPr/>
        </p:nvSpPr>
        <p:spPr>
          <a:xfrm>
            <a:off x="1193800" y="6121400"/>
            <a:ext cx="9498012" cy="444500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2540" indent="-360045" algn="just"/>
            <a:r>
              <a:rPr lang="id-ID" sz="2000" i="1" dirty="0">
                <a:solidFill>
                  <a:srgbClr val="000000"/>
                </a:solidFill>
                <a:effectLst/>
                <a:latin typeface="Times New Roman" panose="02020603050405020304" pitchFamily="18" charset="0"/>
                <a:ea typeface="Times New Roman" panose="02020603050405020304" pitchFamily="18" charset="0"/>
              </a:rPr>
              <a:t>Era society 5.0 menuntut integrasi teknologi di seluruh aspek kehidupan, termasuk bagi penyandang difabel. Sayangnya, aksesibilitas teknologi bagi difabel masih rendah akibat keterbatasan infrastruktur, literasi digital, dan minimnya teknologi yang ramah difabel. Artikel ini menawarkan konsep digitalisasi bahasa isyarat berbasis teologis dari terminologi ar-ramz dalam Al-Qur’an sebagai solusi inklusi digital. Penggunaan teknologi Augmented Reality (AR) dan audiobooks diusulkan untuk mengoptimalkan potensi inderawi tunanetra dan tunarungu. AR memaksimalkan visual bagi tunarungu, sedangkan audiobooks mengoptimalkan pendengaran tunanetra. Konsep ini diharapkan mampu meningkatkan produktivitas dan kemandirian difabel serta mewujudkan budaya digital inklusif. Dengan dukungan sosialisasi, pelatihan, dan kolaborasi lintas sektor, digitalisasi inklusif dapat menjadi gerakan masif menuju society 5.0 yang adil dan ramah difabel.</a:t>
            </a:r>
            <a:endParaRPr lang="en-US" sz="2000" dirty="0">
              <a:effectLst/>
              <a:latin typeface="Times New Roman" panose="02020603050405020304" pitchFamily="18" charset="0"/>
              <a:ea typeface="Times New Roman" panose="02020603050405020304" pitchFamily="18" charset="0"/>
            </a:endParaRPr>
          </a:p>
        </p:txBody>
      </p:sp>
      <p:sp>
        <p:nvSpPr>
          <p:cNvPr id="5" name="Rectangle 4">
            <a:extLst>
              <a:ext uri="{FF2B5EF4-FFF2-40B4-BE49-F238E27FC236}">
                <a16:creationId xmlns:a16="http://schemas.microsoft.com/office/drawing/2014/main" id="{1935A2FC-C9F0-F431-9986-CC216CDCF222}"/>
              </a:ext>
            </a:extLst>
          </p:cNvPr>
          <p:cNvSpPr/>
          <p:nvPr/>
        </p:nvSpPr>
        <p:spPr>
          <a:xfrm>
            <a:off x="1676400" y="5207000"/>
            <a:ext cx="5435600" cy="7366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600" dirty="0" err="1"/>
              <a:t>Pendahuluan</a:t>
            </a:r>
            <a:endParaRPr lang="en-US" sz="3600" dirty="0"/>
          </a:p>
        </p:txBody>
      </p:sp>
      <p:sp>
        <p:nvSpPr>
          <p:cNvPr id="6" name="Rectangle 5">
            <a:extLst>
              <a:ext uri="{FF2B5EF4-FFF2-40B4-BE49-F238E27FC236}">
                <a16:creationId xmlns:a16="http://schemas.microsoft.com/office/drawing/2014/main" id="{89B994DB-545B-7970-5556-0FFE171D480C}"/>
              </a:ext>
            </a:extLst>
          </p:cNvPr>
          <p:cNvSpPr/>
          <p:nvPr/>
        </p:nvSpPr>
        <p:spPr>
          <a:xfrm>
            <a:off x="13625075" y="10744200"/>
            <a:ext cx="4840725" cy="8128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200" dirty="0"/>
              <a:t>Metode</a:t>
            </a:r>
          </a:p>
        </p:txBody>
      </p:sp>
      <p:sp>
        <p:nvSpPr>
          <p:cNvPr id="7" name="Rectangle: Rounded Corners 6">
            <a:extLst>
              <a:ext uri="{FF2B5EF4-FFF2-40B4-BE49-F238E27FC236}">
                <a16:creationId xmlns:a16="http://schemas.microsoft.com/office/drawing/2014/main" id="{0BF0DEC6-486E-25C3-87E9-04E3257A3A01}"/>
              </a:ext>
            </a:extLst>
          </p:cNvPr>
          <p:cNvSpPr/>
          <p:nvPr/>
        </p:nvSpPr>
        <p:spPr>
          <a:xfrm>
            <a:off x="11174412" y="12255557"/>
            <a:ext cx="8991600" cy="662940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d-ID" sz="2000" dirty="0">
                <a:solidFill>
                  <a:srgbClr val="000000"/>
                </a:solidFill>
                <a:effectLst/>
                <a:latin typeface="Times New Roman" panose="02020603050405020304" pitchFamily="18" charset="0"/>
                <a:ea typeface="Times New Roman" panose="02020603050405020304" pitchFamily="18" charset="0"/>
              </a:rPr>
              <a:t>Penelitian ini menggunakan metode kualitatif deskriptif dengan tujuan untuk menggambarkan proses digitalisasi bahasa isyarat (Ar-Ramz) pada pembelajaran maharah kalam bagi difabel dalam menyambut era Society 5.0. Subjek penelitian meliputi guru bahasa Arab di sekolah inklusif, siswa difabel (tunanetra dan tunarungu), serta pengembang teknologi Augmented Reality (AR) dan Audiobooks. Data dikumpulkan melalui wawancara mendalam, observasi partisipatif, dan dokumentasi materi pembelajaran berbasis teknologi. Analisis data dilakukan dengan cara mereduksi, menyajikan, dan menyimpulkan data secara deskriptif. Peneliti akan mengamati langsung proses penggunaan teknologi dalam pembelajaran bahasa Arab untuk difabel, serta menggali pengalaman dan pandangan para guru dan siswa. Hasil penelitian ini diharapkan dapat memberikan gambaran yang komprehensif mengenai efektivitas digitalisasi dalam meningkatkan aksesibilitas dan pemahaman siswa difabel terhadap pembelajaran bahasa Arab, sekaligus mengidentifikasi tantangan yang dihadapi dalam penerapan teknologi untuk mendukung inklusivitas dalam dunia pendidikan di era Society 5.0</a:t>
            </a:r>
            <a:endParaRPr lang="en-US" sz="2000" dirty="0"/>
          </a:p>
        </p:txBody>
      </p:sp>
      <p:sp>
        <p:nvSpPr>
          <p:cNvPr id="8" name="Rectangle 7">
            <a:extLst>
              <a:ext uri="{FF2B5EF4-FFF2-40B4-BE49-F238E27FC236}">
                <a16:creationId xmlns:a16="http://schemas.microsoft.com/office/drawing/2014/main" id="{7B4A7B87-D583-8C2C-558F-5099722838E0}"/>
              </a:ext>
            </a:extLst>
          </p:cNvPr>
          <p:cNvSpPr/>
          <p:nvPr/>
        </p:nvSpPr>
        <p:spPr>
          <a:xfrm>
            <a:off x="1676400" y="11150600"/>
            <a:ext cx="5435600" cy="10668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800" dirty="0"/>
              <a:t>Hasil </a:t>
            </a:r>
            <a:r>
              <a:rPr lang="en-US" sz="2800" dirty="0" err="1"/>
              <a:t>Penelitian</a:t>
            </a:r>
            <a:endParaRPr lang="en-US" sz="2800" dirty="0"/>
          </a:p>
        </p:txBody>
      </p:sp>
      <p:sp>
        <p:nvSpPr>
          <p:cNvPr id="9" name="Rectangle: Rounded Corners 8">
            <a:extLst>
              <a:ext uri="{FF2B5EF4-FFF2-40B4-BE49-F238E27FC236}">
                <a16:creationId xmlns:a16="http://schemas.microsoft.com/office/drawing/2014/main" id="{8DB0BFA4-84CC-A17F-890D-99A65469826F}"/>
              </a:ext>
            </a:extLst>
          </p:cNvPr>
          <p:cNvSpPr/>
          <p:nvPr/>
        </p:nvSpPr>
        <p:spPr>
          <a:xfrm>
            <a:off x="263223" y="12801600"/>
            <a:ext cx="9498012" cy="662940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indent="182880" algn="just"/>
            <a:r>
              <a:rPr lang="id-ID" sz="2400" dirty="0">
                <a:solidFill>
                  <a:srgbClr val="000000"/>
                </a:solidFill>
                <a:effectLst/>
                <a:latin typeface="Times New Roman" panose="02020603050405020304" pitchFamily="18" charset="0"/>
                <a:ea typeface="Times New Roman" panose="02020603050405020304" pitchFamily="18" charset="0"/>
              </a:rPr>
              <a:t>. Penerapan teknologi pada sendi-sendi kehidupan difabel harus dimulai dengan gerakan digitalisasi bahasa isyarat secara massal. Digitalisasi ini memanfaatkan teknologi AR dan audiobooks yang dianggap paling ideal untuk digunakan bagi difabel. Hal ini dikarenakan keduanya berusaha mengoptimalkan potensi inderawi pemakainya. Normalisasi teknologi tersebut bertujuan untuk menghadirkan simbol visual dan suara yang dapat dipahami oleh difabel dan lawan bicaranya secara digital. Selain itu, penggunaan keduanya juga akan menjadi sarana yang mampu meningkatkan produktivitas dan kemandirian difabel. Pembiasaan ini perlu dibarengi dengan sosialisasi dan penguatan pemahaman digital kepada masyarakat. Dengan sosialisasi dan pemahaman digital yang baik, masyarakat akan mampu menerima gerakan digitalisasi inkusif dan mengintegrasikan teknologi dalam kehidupan. Digitalisasi inklusif yang disuarakan secara terstruktur akan menjadi modal penting dalam menyambut wajah society 5.0 yang inklusif.</a:t>
            </a:r>
            <a:endParaRPr lang="en-US" sz="2400" dirty="0">
              <a:effectLst/>
              <a:latin typeface="Times New Roman" panose="02020603050405020304" pitchFamily="18" charset="0"/>
              <a:ea typeface="Times New Roman" panose="02020603050405020304" pitchFamily="18" charset="0"/>
            </a:endParaRPr>
          </a:p>
        </p:txBody>
      </p:sp>
      <p:sp>
        <p:nvSpPr>
          <p:cNvPr id="10" name="Rectangle 9">
            <a:extLst>
              <a:ext uri="{FF2B5EF4-FFF2-40B4-BE49-F238E27FC236}">
                <a16:creationId xmlns:a16="http://schemas.microsoft.com/office/drawing/2014/main" id="{B210E5A1-CC3C-7857-5532-C55E4D8A2327}"/>
              </a:ext>
            </a:extLst>
          </p:cNvPr>
          <p:cNvSpPr/>
          <p:nvPr/>
        </p:nvSpPr>
        <p:spPr>
          <a:xfrm>
            <a:off x="584200" y="20396200"/>
            <a:ext cx="6781800" cy="12700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800" dirty="0"/>
              <a:t>Model Alat </a:t>
            </a:r>
            <a:r>
              <a:rPr lang="en-US" sz="2800" dirty="0" err="1"/>
              <a:t>Peraga</a:t>
            </a:r>
            <a:endParaRPr lang="en-US" sz="2800" dirty="0"/>
          </a:p>
        </p:txBody>
      </p:sp>
      <p:pic>
        <p:nvPicPr>
          <p:cNvPr id="27" name="Picture 26">
            <a:extLst>
              <a:ext uri="{FF2B5EF4-FFF2-40B4-BE49-F238E27FC236}">
                <a16:creationId xmlns:a16="http://schemas.microsoft.com/office/drawing/2014/main" id="{48EC38FB-1F5A-CA49-7B1F-8D627D159986}"/>
              </a:ext>
            </a:extLst>
          </p:cNvPr>
          <p:cNvPicPr>
            <a:picLocks noChangeAspect="1"/>
          </p:cNvPicPr>
          <p:nvPr/>
        </p:nvPicPr>
        <p:blipFill>
          <a:blip r:embed="rId7"/>
          <a:stretch>
            <a:fillRect/>
          </a:stretch>
        </p:blipFill>
        <p:spPr>
          <a:xfrm>
            <a:off x="931862" y="22248018"/>
            <a:ext cx="7488180" cy="4193381"/>
          </a:xfrm>
          <a:prstGeom prst="rect">
            <a:avLst/>
          </a:prstGeom>
        </p:spPr>
      </p:pic>
      <p:pic>
        <p:nvPicPr>
          <p:cNvPr id="29" name="Picture 28">
            <a:extLst>
              <a:ext uri="{FF2B5EF4-FFF2-40B4-BE49-F238E27FC236}">
                <a16:creationId xmlns:a16="http://schemas.microsoft.com/office/drawing/2014/main" id="{4537DCBD-D404-C3AC-C2DB-309216CD1ECC}"/>
              </a:ext>
            </a:extLst>
          </p:cNvPr>
          <p:cNvPicPr>
            <a:picLocks noChangeAspect="1"/>
          </p:cNvPicPr>
          <p:nvPr/>
        </p:nvPicPr>
        <p:blipFill>
          <a:blip r:embed="rId8"/>
          <a:stretch>
            <a:fillRect/>
          </a:stretch>
        </p:blipFill>
        <p:spPr>
          <a:xfrm>
            <a:off x="9271597" y="22115083"/>
            <a:ext cx="7095090" cy="4257054"/>
          </a:xfrm>
          <a:prstGeom prst="rect">
            <a:avLst/>
          </a:prstGeom>
        </p:spPr>
      </p:pic>
      <p:pic>
        <p:nvPicPr>
          <p:cNvPr id="31" name="Picture 30">
            <a:extLst>
              <a:ext uri="{FF2B5EF4-FFF2-40B4-BE49-F238E27FC236}">
                <a16:creationId xmlns:a16="http://schemas.microsoft.com/office/drawing/2014/main" id="{50B17A1A-886D-5809-4244-6700C0863633}"/>
              </a:ext>
            </a:extLst>
          </p:cNvPr>
          <p:cNvPicPr>
            <a:picLocks noChangeAspect="1"/>
          </p:cNvPicPr>
          <p:nvPr/>
        </p:nvPicPr>
        <p:blipFill>
          <a:blip r:embed="rId9"/>
          <a:srcRect l="21899"/>
          <a:stretch/>
        </p:blipFill>
        <p:spPr>
          <a:xfrm>
            <a:off x="11330867" y="4180212"/>
            <a:ext cx="8678690" cy="6091108"/>
          </a:xfrm>
          <a:prstGeom prst="rect">
            <a:avLst/>
          </a:prstGeom>
        </p:spPr>
      </p:pic>
    </p:spTree>
  </p:cSld>
  <p:clrMapOvr>
    <a:masterClrMapping/>
  </p:clrMapOvr>
</p:sld>
</file>

<file path=ppt/theme/theme1.xml><?xml version="1.0" encoding="utf-8"?>
<a:theme xmlns:a="http://schemas.openxmlformats.org/drawingml/2006/main" name="Office Theme">
  <a:themeElements>
    <a:clrScheme name="Voyage">
      <a:dk1>
        <a:srgbClr val="000000"/>
      </a:dk1>
      <a:lt1>
        <a:srgbClr val="FFFFFF"/>
      </a:lt1>
      <a:dk2>
        <a:srgbClr val="3A3A3A"/>
      </a:dk2>
      <a:lt2>
        <a:srgbClr val="ACACAC"/>
      </a:lt2>
      <a:accent1>
        <a:srgbClr val="01B1AE"/>
      </a:accent1>
      <a:accent2>
        <a:srgbClr val="6AA4D9"/>
      </a:accent2>
      <a:accent3>
        <a:srgbClr val="F26289"/>
      </a:accent3>
      <a:accent4>
        <a:srgbClr val="ED7D31"/>
      </a:accent4>
      <a:accent5>
        <a:srgbClr val="A88CF6"/>
      </a:accent5>
      <a:accent6>
        <a:srgbClr val="3A3A3A"/>
      </a:accent6>
      <a:hlink>
        <a:srgbClr val="01B1AE"/>
      </a:hlink>
      <a:folHlink>
        <a:srgbClr val="01B1AE"/>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445</Words>
  <Application>Microsoft Office PowerPoint</Application>
  <PresentationFormat>Custom</PresentationFormat>
  <Paragraphs>12</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Garamond</vt:lpstr>
      <vt:lpstr>Trebuchet MS</vt:lpstr>
      <vt:lpstr>Times New Roman</vt:lpstr>
      <vt:lpstr>Arial</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ASUS</dc:creator>
  <cp:lastModifiedBy>Asus A1400k</cp:lastModifiedBy>
  <cp:revision>1</cp:revision>
  <dcterms:created xsi:type="dcterms:W3CDTF">2019-10-09T09:08:27Z</dcterms:created>
  <dcterms:modified xsi:type="dcterms:W3CDTF">2025-03-24T18:33:41Z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0x010100DEEA25CC0A0AC24199CDC46C25B8B0BC</vt:lpwstr>
  </property>
</Properties>
</file>